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4" r:id="rId6"/>
    <p:sldId id="263" r:id="rId7"/>
    <p:sldId id="257" r:id="rId8"/>
    <p:sldId id="258" r:id="rId9"/>
    <p:sldId id="25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b088\Desktop\birthday%20problem\birthday%20probl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 Match'!$D$1</c:f>
              <c:strCache>
                <c:ptCount val="1"/>
                <c:pt idx="0">
                  <c:v>Match Prob</c:v>
                </c:pt>
              </c:strCache>
            </c:strRef>
          </c:tx>
          <c:spPr>
            <a:ln w="34925">
              <a:tailEnd type="none"/>
            </a:ln>
          </c:spPr>
          <c:marker>
            <c:symbol val="none"/>
          </c:marker>
          <c:dPt>
            <c:idx val="22"/>
            <c:marker>
              <c:symbol val="diamond"/>
              <c:size val="11"/>
            </c:marker>
            <c:bubble3D val="0"/>
          </c:dPt>
          <c:xVal>
            <c:numRef>
              <c:f>'2 Match'!$B$2:$B$87</c:f>
              <c:numCache>
                <c:formatCode>General</c:formatCode>
                <c:ptCount val="8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</c:numCache>
            </c:numRef>
          </c:xVal>
          <c:yVal>
            <c:numRef>
              <c:f>'2 Match'!$D$2:$D$87</c:f>
              <c:numCache>
                <c:formatCode>0.00%</c:formatCode>
                <c:ptCount val="86"/>
                <c:pt idx="0">
                  <c:v>0</c:v>
                </c:pt>
                <c:pt idx="1">
                  <c:v>2.739726027397249E-3</c:v>
                </c:pt>
                <c:pt idx="2">
                  <c:v>8.1966803507301789E-3</c:v>
                </c:pt>
                <c:pt idx="3">
                  <c:v>1.6326175132688414E-2</c:v>
                </c:pt>
                <c:pt idx="4">
                  <c:v>2.7061941797808631E-2</c:v>
                </c:pt>
                <c:pt idx="5">
                  <c:v>4.0317030519740449E-2</c:v>
                </c:pt>
                <c:pt idx="6">
                  <c:v>5.5984982751333567E-2</c:v>
                </c:pt>
                <c:pt idx="7">
                  <c:v>7.3941254683012714E-2</c:v>
                </c:pt>
                <c:pt idx="8">
                  <c:v>9.4044865012841372E-2</c:v>
                </c:pt>
                <c:pt idx="9">
                  <c:v>0.11614023654879324</c:v>
                </c:pt>
                <c:pt idx="10">
                  <c:v>0.14005919802473477</c:v>
                </c:pt>
                <c:pt idx="11">
                  <c:v>0.16562311016020681</c:v>
                </c:pt>
                <c:pt idx="12">
                  <c:v>0.19264507847148571</c:v>
                </c:pt>
                <c:pt idx="13">
                  <c:v>0.22093221466553303</c:v>
                </c:pt>
                <c:pt idx="14">
                  <c:v>0.25028790861398464</c:v>
                </c:pt>
                <c:pt idx="15">
                  <c:v>0.2805140738834131</c:v>
                </c:pt>
                <c:pt idx="16">
                  <c:v>0.3114133315418226</c:v>
                </c:pt>
                <c:pt idx="17">
                  <c:v>0.34279109940182861</c:v>
                </c:pt>
                <c:pt idx="18">
                  <c:v>0.37445755691404981</c:v>
                </c:pt>
                <c:pt idx="19">
                  <c:v>0.40622945949246847</c:v>
                </c:pt>
                <c:pt idx="20">
                  <c:v>0.43793178002960709</c:v>
                </c:pt>
                <c:pt idx="21">
                  <c:v>0.46939915962972223</c:v>
                </c:pt>
                <c:pt idx="22">
                  <c:v>0.50047715403658388</c:v>
                </c:pt>
                <c:pt idx="23">
                  <c:v>0.53102326674331479</c:v>
                </c:pt>
                <c:pt idx="24">
                  <c:v>0.56090776423402389</c:v>
                </c:pt>
                <c:pt idx="25">
                  <c:v>0.59001427311650356</c:v>
                </c:pt>
                <c:pt idx="26">
                  <c:v>0.61824016296795148</c:v>
                </c:pt>
                <c:pt idx="27">
                  <c:v>0.64549672244938039</c:v>
                </c:pt>
                <c:pt idx="28">
                  <c:v>0.67170913958071354</c:v>
                </c:pt>
                <c:pt idx="29">
                  <c:v>0.69681629995395511</c:v>
                </c:pt>
                <c:pt idx="30">
                  <c:v>0.72077041905819617</c:v>
                </c:pt>
                <c:pt idx="31">
                  <c:v>0.74353652677492854</c:v>
                </c:pt>
                <c:pt idx="32">
                  <c:v>0.76509182346770077</c:v>
                </c:pt>
                <c:pt idx="33">
                  <c:v>0.78542492794320906</c:v>
                </c:pt>
                <c:pt idx="34">
                  <c:v>0.80453503792110603</c:v>
                </c:pt>
                <c:pt idx="35">
                  <c:v>0.82243102354811226</c:v>
                </c:pt>
                <c:pt idx="36">
                  <c:v>0.83913047396899842</c:v>
                </c:pt>
                <c:pt idx="37">
                  <c:v>0.85465871607082744</c:v>
                </c:pt>
                <c:pt idx="38">
                  <c:v>0.86904782330127972</c:v>
                </c:pt>
                <c:pt idx="39">
                  <c:v>0.88233563098421952</c:v>
                </c:pt>
                <c:pt idx="40">
                  <c:v>0.89456477287479352</c:v>
                </c:pt>
                <c:pt idx="41">
                  <c:v>0.90578175187093835</c:v>
                </c:pt>
                <c:pt idx="42">
                  <c:v>0.91603605588496284</c:v>
                </c:pt>
                <c:pt idx="43">
                  <c:v>0.92537932793128586</c:v>
                </c:pt>
                <c:pt idx="44">
                  <c:v>0.93386459755336082</c:v>
                </c:pt>
                <c:pt idx="45">
                  <c:v>0.94154557883776313</c:v>
                </c:pt>
                <c:pt idx="46">
                  <c:v>0.94847603848369311</c:v>
                </c:pt>
                <c:pt idx="47">
                  <c:v>0.95470923574259858</c:v>
                </c:pt>
                <c:pt idx="48">
                  <c:v>0.96029743453939853</c:v>
                </c:pt>
                <c:pt idx="49">
                  <c:v>0.96529148675144372</c:v>
                </c:pt>
                <c:pt idx="50">
                  <c:v>0.96974048446508898</c:v>
                </c:pt>
                <c:pt idx="51">
                  <c:v>0.97369147805785117</c:v>
                </c:pt>
                <c:pt idx="52">
                  <c:v>0.9771892561665193</c:v>
                </c:pt>
                <c:pt idx="53">
                  <c:v>0.98027618299347674</c:v>
                </c:pt>
                <c:pt idx="54">
                  <c:v>0.98299208796612614</c:v>
                </c:pt>
                <c:pt idx="55">
                  <c:v>0.98537420248566576</c:v>
                </c:pt>
                <c:pt idx="56">
                  <c:v>0.98745713836707505</c:v>
                </c:pt>
                <c:pt idx="57">
                  <c:v>0.98927290256578015</c:v>
                </c:pt>
                <c:pt idx="58">
                  <c:v>0.99085094289080289</c:v>
                </c:pt>
                <c:pt idx="59">
                  <c:v>0.99221821960151146</c:v>
                </c:pt>
                <c:pt idx="60">
                  <c:v>0.9933992980577856</c:v>
                </c:pt>
                <c:pt idx="61">
                  <c:v>0.99441645792446398</c:v>
                </c:pt>
                <c:pt idx="62">
                  <c:v>0.99528981480432899</c:v>
                </c:pt>
                <c:pt idx="63">
                  <c:v>0.99603745057485471</c:v>
                </c:pt>
                <c:pt idx="64">
                  <c:v>0.99667554911925771</c:v>
                </c:pt>
                <c:pt idx="65">
                  <c:v>0.99721853456044196</c:v>
                </c:pt>
                <c:pt idx="66">
                  <c:v>0.99767920951734468</c:v>
                </c:pt>
                <c:pt idx="67">
                  <c:v>0.99806889129879695</c:v>
                </c:pt>
                <c:pt idx="68">
                  <c:v>0.99839754432383521</c:v>
                </c:pt>
                <c:pt idx="69">
                  <c:v>0.99867390740453399</c:v>
                </c:pt>
                <c:pt idx="70">
                  <c:v>0.99890561484444473</c:v>
                </c:pt>
                <c:pt idx="71">
                  <c:v>0.9990993105905166</c:v>
                </c:pt>
                <c:pt idx="72">
                  <c:v>0.99926075492797306</c:v>
                </c:pt>
                <c:pt idx="73">
                  <c:v>0.99939492342607594</c:v>
                </c:pt>
                <c:pt idx="74">
                  <c:v>0.99950609802886137</c:v>
                </c:pt>
                <c:pt idx="75">
                  <c:v>0.99959795034030297</c:v>
                </c:pt>
                <c:pt idx="76">
                  <c:v>0.99967361727993953</c:v>
                </c:pt>
                <c:pt idx="77">
                  <c:v>0.99973576938516462</c:v>
                </c:pt>
                <c:pt idx="78">
                  <c:v>0.99978667211269412</c:v>
                </c:pt>
                <c:pt idx="79">
                  <c:v>0.99982824054691366</c:v>
                </c:pt>
                <c:pt idx="80">
                  <c:v>0.99986208795957265</c:v>
                </c:pt>
                <c:pt idx="81">
                  <c:v>0.99988956868630952</c:v>
                </c:pt>
                <c:pt idx="82">
                  <c:v>0.99991181579330413</c:v>
                </c:pt>
                <c:pt idx="83">
                  <c:v>0.9999297740043368</c:v>
                </c:pt>
                <c:pt idx="84">
                  <c:v>0.99994422834688401</c:v>
                </c:pt>
                <c:pt idx="85">
                  <c:v>0.99995582895754753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279488"/>
        <c:axId val="169281408"/>
      </c:scatterChart>
      <c:valAx>
        <c:axId val="169279488"/>
        <c:scaling>
          <c:orientation val="minMax"/>
          <c:max val="8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2"/>
                    </a:solidFill>
                  </a:defRPr>
                </a:pPr>
                <a:r>
                  <a:rPr lang="en-US" sz="2000" dirty="0">
                    <a:solidFill>
                      <a:schemeClr val="bg2"/>
                    </a:solidFill>
                  </a:rPr>
                  <a:t>Number</a:t>
                </a:r>
                <a:r>
                  <a:rPr lang="en-US" sz="2000" baseline="0" dirty="0">
                    <a:solidFill>
                      <a:schemeClr val="bg2"/>
                    </a:solidFill>
                  </a:rPr>
                  <a:t> of People</a:t>
                </a:r>
                <a:endParaRPr lang="en-US" sz="20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n-US"/>
          </a:p>
        </c:txPr>
        <c:crossAx val="169281408"/>
        <c:crosses val="autoZero"/>
        <c:crossBetween val="midCat"/>
        <c:minorUnit val="1"/>
      </c:valAx>
      <c:valAx>
        <c:axId val="169281408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accent1">
                  <a:alpha val="27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>
                    <a:solidFill>
                      <a:schemeClr val="bg2"/>
                    </a:solidFill>
                  </a:defRPr>
                </a:pPr>
                <a:r>
                  <a:rPr lang="en-US" sz="2000" dirty="0">
                    <a:solidFill>
                      <a:schemeClr val="bg2"/>
                    </a:solidFill>
                  </a:rPr>
                  <a:t>Probability</a:t>
                </a:r>
                <a:r>
                  <a:rPr lang="en-US" sz="2000" baseline="0" dirty="0">
                    <a:solidFill>
                      <a:schemeClr val="bg2"/>
                    </a:solidFill>
                  </a:rPr>
                  <a:t> of </a:t>
                </a:r>
                <a:r>
                  <a:rPr lang="en-US" sz="2000" baseline="0" dirty="0" smtClean="0">
                    <a:solidFill>
                      <a:schemeClr val="bg2"/>
                    </a:solidFill>
                  </a:rPr>
                  <a:t>a Pair</a:t>
                </a:r>
                <a:endParaRPr lang="en-US" sz="20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9282640233760258E-2"/>
              <c:y val="0.1133623722566594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2"/>
                </a:solidFill>
              </a:defRPr>
            </a:pPr>
            <a:endParaRPr lang="en-US"/>
          </a:p>
        </c:txPr>
        <c:crossAx val="169279488"/>
        <c:crosses val="autoZero"/>
        <c:crossBetween val="midCat"/>
      </c:valAx>
      <c:spPr>
        <a:ln w="12700"/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74B2E-10A1-426E-A796-EC8276D5BE4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7D33-3A87-4A61-BB07-D4B60B92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having a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D33-3A87-4A61-BB07-D4B60B929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6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2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t="-1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0CE-6011-4FCD-A611-101F610C41E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04A7-C0F1-491D-BEC7-3004107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2"/>
                </a:solidFill>
              </a:rPr>
              <a:t>The Birthday </a:t>
            </a:r>
            <a:r>
              <a:rPr lang="en-US" sz="5000" b="1" dirty="0" smtClean="0">
                <a:solidFill>
                  <a:schemeClr val="bg2"/>
                </a:solidFill>
              </a:rPr>
              <a:t>Problem</a:t>
            </a:r>
            <a:endParaRPr lang="en-US" sz="50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When Intuition Fails Us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It’s A Party!!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cab088\Desktop\birthday problem\men-women-event-with-confetti-lights\1x\Asset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9" y="0"/>
            <a:ext cx="918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It’s A Party!!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cab088\Desktop\birthday problem\men-women-event-with-confetti-lights\1x\Asset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9" y="0"/>
            <a:ext cx="918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44805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It’s A Party!!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cab088\Desktop\birthday problem\men-women-event-with-confetti-lights\1x\Asset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9" y="0"/>
            <a:ext cx="918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44805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65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cab088\Desktop\birthday problem\men-women-event-with-confetti-lights\1x\Asset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9" y="0"/>
            <a:ext cx="918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35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87" y="25136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35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44805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07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65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It’s A Party!!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cab088\Desktop\birthday problem\men-women-event-with-confetti-lights\1x\Asset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9" y="0"/>
            <a:ext cx="918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35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87" y="25136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35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44805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07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65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74" y="608298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61" y="478462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4" y="608298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74" y="609600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74" y="625507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4" y="691307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4593004" y="1916345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1516891" y="1786509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6040804" y="1916345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3145204" y="1917647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7183804" y="1933554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7">
            <a:off x="478204" y="1999354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4819247" y="399345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1743134" y="269509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6267047" y="399345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3371447" y="400647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7410047" y="416554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843">
            <a:off x="704447" y="482354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59" y="3048000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06" y="2502940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47" y="2606675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6" y="452102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16" y="3463031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2" y="9211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0808" y="158492"/>
            <a:ext cx="1694025" cy="25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794" y="45553"/>
            <a:ext cx="1501787" cy="26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962" y="162136"/>
            <a:ext cx="1031330" cy="25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7606" y="165194"/>
            <a:ext cx="1643570" cy="25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0030" y="177277"/>
            <a:ext cx="1156308" cy="25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252" y="227256"/>
            <a:ext cx="1491170" cy="24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959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87" y="26660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80" y="565458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07" y="2431960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5" y="146320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1" y="645628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959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87" y="26660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959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97205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31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89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83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7" y="28184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483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524" y="912622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655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13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007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87" y="297086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07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15" y="3710303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179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837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531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13" y="3312007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71" y="1002516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5" y="3112074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703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611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16" y="3457024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47" y="2975756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2" y="3583305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29" y="1204650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27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04" y="3710303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6" y="32168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96" y="1243436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5" y="1730502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07" y="1125420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92" y="229167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18" y="303402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88" y="250975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08" y="1323126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05" y="1298552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80" y="912622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13" y="2513748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3" y="1613047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0280" y="4757302"/>
            <a:ext cx="1694025" cy="25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8556" y="4643075"/>
            <a:ext cx="1501787" cy="26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4712" y="4760669"/>
            <a:ext cx="1031330" cy="25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7490" y="4763593"/>
            <a:ext cx="1643570" cy="260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9623" y="4775968"/>
            <a:ext cx="1156308" cy="25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638" y="4827152"/>
            <a:ext cx="1491170" cy="24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C:\Users\cab088\Desktop\birthday problem\men-women-event-with-confetti-lights\1x\Asse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5503"/>
            <a:ext cx="1694025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C:\Users\cab088\Desktop\birthday problem\men-women-event-with-confetti-lights\1x\Asset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9362" y="-863338"/>
            <a:ext cx="1501787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7" descr="C:\Users\cab088\Desktop\birthday problem\men-women-event-with-confetti-lights\1x\Asset 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05503"/>
            <a:ext cx="1031330" cy="3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:\Users\cab088\Desktop\birthday problem\men-women-event-with-confetti-lights\1x\Asset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9376">
            <a:off x="2332650" y="-548842"/>
            <a:ext cx="1643570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" descr="C:\Users\cab088\Desktop\birthday problem\men-women-event-with-confetti-lights\1x\Asset 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2712"/>
            <a:ext cx="1156308" cy="33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C:\Users\cab088\Desktop\birthday problem\men-women-event-with-confetti-lights\1x\Asset 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1037">
            <a:off x="5036655" y="-812396"/>
            <a:ext cx="1491170" cy="31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Expectations?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5867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/>
                </a:solidFill>
              </a:rPr>
              <a:t>Question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How many people will have to be at the party for us to have a greater than 50% chance of two people sharing the same birthday?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114800"/>
            <a:ext cx="624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365 Days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Twins, seasonal &amp; weekday variation ignored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366 People = 100% (Pigeonhole Principal)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Reality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503730"/>
              </p:ext>
            </p:extLst>
          </p:nvPr>
        </p:nvGraphicFramePr>
        <p:xfrm>
          <a:off x="1066800" y="3048000"/>
          <a:ext cx="658623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4474"/>
              </p:ext>
            </p:extLst>
          </p:nvPr>
        </p:nvGraphicFramePr>
        <p:xfrm>
          <a:off x="1828800" y="2362200"/>
          <a:ext cx="5525873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978"/>
                <a:gridCol w="570129"/>
                <a:gridCol w="672461"/>
                <a:gridCol w="672461"/>
                <a:gridCol w="672461"/>
                <a:gridCol w="672461"/>
                <a:gridCol w="672461"/>
                <a:gridCol w="6724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# of People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Match Prob.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11.61%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40.62%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50.05%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69.68%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88.23%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96.53%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99.99%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Calculating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the Probability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AutoShape 2" descr="P(A')={\frac {365}{365}}\times {\frac {364}{365}}\times {\frac {363}{365}}\times {\frac {362}{365}}\times \cdots \times {\frac {343}{365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55453"/>
              </p:ext>
            </p:extLst>
          </p:nvPr>
        </p:nvGraphicFramePr>
        <p:xfrm>
          <a:off x="5638800" y="1752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175260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1">
                          <a:tint val="2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9726" y="2667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probability of any two people not having the same birthday is </a:t>
            </a:r>
            <a:r>
              <a:rPr lang="en-US" dirty="0" smtClean="0">
                <a:solidFill>
                  <a:schemeClr val="bg2"/>
                </a:solidFill>
              </a:rPr>
              <a:t>364/365. </a:t>
            </a:r>
            <a:r>
              <a:rPr lang="en-US" dirty="0">
                <a:solidFill>
                  <a:schemeClr val="bg2"/>
                </a:solidFill>
              </a:rPr>
              <a:t>In a room containing </a:t>
            </a:r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 people, </a:t>
            </a:r>
            <a:r>
              <a:rPr lang="en-US" dirty="0" smtClean="0">
                <a:solidFill>
                  <a:schemeClr val="bg2"/>
                </a:solidFill>
              </a:rPr>
              <a:t>there are </a:t>
            </a:r>
            <a:r>
              <a:rPr lang="pt-BR" dirty="0" smtClean="0">
                <a:solidFill>
                  <a:schemeClr val="bg2"/>
                </a:solidFill>
              </a:rPr>
              <a:t>(</a:t>
            </a:r>
            <a:r>
              <a:rPr lang="pt-BR" i="1" baseline="30000" dirty="0" smtClean="0">
                <a:solidFill>
                  <a:schemeClr val="bg2"/>
                </a:solidFill>
              </a:rPr>
              <a:t>n</a:t>
            </a:r>
            <a:r>
              <a:rPr lang="pt-BR" baseline="-25000" dirty="0" smtClean="0">
                <a:solidFill>
                  <a:schemeClr val="bg2"/>
                </a:solidFill>
              </a:rPr>
              <a:t>2</a:t>
            </a:r>
            <a:r>
              <a:rPr lang="pt-BR" dirty="0">
                <a:solidFill>
                  <a:schemeClr val="bg2"/>
                </a:solidFill>
              </a:rPr>
              <a:t>) = </a:t>
            </a:r>
            <a:r>
              <a:rPr lang="pt-BR" i="1" dirty="0">
                <a:solidFill>
                  <a:schemeClr val="bg2"/>
                </a:solidFill>
              </a:rPr>
              <a:t>n</a:t>
            </a:r>
            <a:r>
              <a:rPr lang="pt-BR" dirty="0">
                <a:solidFill>
                  <a:schemeClr val="bg2"/>
                </a:solidFill>
              </a:rPr>
              <a:t>(</a:t>
            </a:r>
            <a:r>
              <a:rPr lang="pt-BR" i="1" dirty="0">
                <a:solidFill>
                  <a:schemeClr val="bg2"/>
                </a:solidFill>
              </a:rPr>
              <a:t>n</a:t>
            </a:r>
            <a:r>
              <a:rPr lang="pt-BR" dirty="0">
                <a:solidFill>
                  <a:schemeClr val="bg2"/>
                </a:solidFill>
              </a:rPr>
              <a:t> − 1)/</a:t>
            </a:r>
            <a:r>
              <a:rPr lang="pt-BR" dirty="0" smtClean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 pairs of people, i.e. (</a:t>
            </a:r>
            <a:r>
              <a:rPr lang="en-US" i="1" baseline="30000" dirty="0" smtClean="0">
                <a:solidFill>
                  <a:schemeClr val="bg2"/>
                </a:solidFill>
              </a:rPr>
              <a:t>n</a:t>
            </a:r>
            <a:r>
              <a:rPr lang="en-US" baseline="-25000" dirty="0" smtClean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 events. 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8199" name="Picture 7" descr="C:\Users\cab088\Desktop\birthday problem\men-women-event-with-confetti-lights\1x\Asset 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"/>
          <a:stretch/>
        </p:blipFill>
        <p:spPr bwMode="auto">
          <a:xfrm>
            <a:off x="5393523" y="4648200"/>
            <a:ext cx="2396314" cy="9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ab088\Desktop\birthday problem\men-women-event-with-confetti-lights\1x\Asset 78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"/>
          <a:stretch/>
        </p:blipFill>
        <p:spPr bwMode="auto">
          <a:xfrm>
            <a:off x="4561694" y="5715000"/>
            <a:ext cx="3018536" cy="9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65119" y="3657600"/>
            <a:ext cx="66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probability of no two people sharing the </a:t>
            </a:r>
            <a:r>
              <a:rPr lang="en-US" dirty="0" smtClean="0">
                <a:solidFill>
                  <a:schemeClr val="bg2"/>
                </a:solidFill>
              </a:rPr>
              <a:t>same </a:t>
            </a:r>
            <a:r>
              <a:rPr lang="en-US" dirty="0">
                <a:solidFill>
                  <a:schemeClr val="bg2"/>
                </a:solidFill>
              </a:rPr>
              <a:t>birthday can be approximated by assuming that these </a:t>
            </a:r>
            <a:r>
              <a:rPr lang="en-US" dirty="0" smtClean="0">
                <a:solidFill>
                  <a:schemeClr val="bg2"/>
                </a:solidFill>
              </a:rPr>
              <a:t>events are </a:t>
            </a:r>
            <a:r>
              <a:rPr lang="en-US" dirty="0">
                <a:solidFill>
                  <a:schemeClr val="bg2"/>
                </a:solidFill>
              </a:rPr>
              <a:t>independent and hence by multiplying their probability together. In short </a:t>
            </a:r>
            <a:r>
              <a:rPr lang="en-US" dirty="0" smtClean="0">
                <a:solidFill>
                  <a:schemeClr val="bg2"/>
                </a:solidFill>
              </a:rPr>
              <a:t>364/365</a:t>
            </a:r>
            <a:r>
              <a:rPr lang="en-US" dirty="0">
                <a:solidFill>
                  <a:schemeClr val="bg2"/>
                </a:solidFill>
              </a:rPr>
              <a:t> can be multiplied by itself (</a:t>
            </a:r>
            <a:r>
              <a:rPr lang="en-US" i="1" baseline="30000" dirty="0" smtClean="0">
                <a:solidFill>
                  <a:schemeClr val="bg2"/>
                </a:solidFill>
              </a:rPr>
              <a:t>n</a:t>
            </a:r>
            <a:r>
              <a:rPr lang="en-US" baseline="-25000" dirty="0" smtClean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 times, </a:t>
            </a:r>
            <a:r>
              <a:rPr lang="en-US" dirty="0" smtClean="0">
                <a:solidFill>
                  <a:schemeClr val="bg2"/>
                </a:solidFill>
              </a:rPr>
              <a:t>which </a:t>
            </a:r>
            <a:r>
              <a:rPr lang="en-US" dirty="0">
                <a:solidFill>
                  <a:schemeClr val="bg2"/>
                </a:solidFill>
              </a:rPr>
              <a:t>gives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9435" y="5343503"/>
            <a:ext cx="492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Since this is the probability of no one having the same birthday, then the probability of someone </a:t>
            </a:r>
            <a:r>
              <a:rPr lang="en-US" dirty="0" smtClean="0">
                <a:solidFill>
                  <a:schemeClr val="bg2"/>
                </a:solidFill>
              </a:rPr>
              <a:t>sharing a birthday </a:t>
            </a:r>
            <a:r>
              <a:rPr lang="en-US" dirty="0">
                <a:solidFill>
                  <a:schemeClr val="bg2"/>
                </a:solidFill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34647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Birthday Problem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It’s A Party!!&amp;quot;&quot;/&gt;&lt;property id=&quot;20307&quot; value=&quot;260&quot;/&gt;&lt;/object&gt;&lt;object type=&quot;3&quot; unique_id=&quot;10005&quot;&gt;&lt;property id=&quot;20148&quot; value=&quot;5&quot;/&gt;&lt;property id=&quot;20300&quot; value=&quot;Slide 7 - &amp;quot;Expectations?&amp;quot;&quot;/&gt;&lt;property id=&quot;20307&quot; value=&quot;257&quot;/&gt;&lt;/object&gt;&lt;object type=&quot;3&quot; unique_id=&quot;10006&quot;&gt;&lt;property id=&quot;20148&quot; value=&quot;5&quot;/&gt;&lt;property id=&quot;20300&quot; value=&quot;Slide 8 - &amp;quot;Reality&amp;quot;&quot;/&gt;&lt;property id=&quot;20307&quot; value=&quot;258&quot;/&gt;&lt;/object&gt;&lt;object type=&quot;3&quot; unique_id=&quot;10007&quot;&gt;&lt;property id=&quot;20148&quot; value=&quot;5&quot;/&gt;&lt;property id=&quot;20300&quot; value=&quot;Slide 9 - &amp;quot;Calculating  the Probability&amp;quot;&quot;/&gt;&lt;property id=&quot;20307&quot; value=&quot;259&quot;/&gt;&lt;/object&gt;&lt;object type=&quot;3&quot; unique_id=&quot;10092&quot;&gt;&lt;property id=&quot;20148&quot; value=&quot;5&quot;/&gt;&lt;property id=&quot;20300&quot; value=&quot;Slide 3 - &amp;quot;It’s A Party!!&amp;quot;&quot;/&gt;&lt;property id=&quot;20307&quot; value=&quot;261&quot;/&gt;&lt;/object&gt;&lt;object type=&quot;3&quot; unique_id=&quot;10093&quot;&gt;&lt;property id=&quot;20148&quot; value=&quot;5&quot;/&gt;&lt;property id=&quot;20300&quot; value=&quot;Slide 4 - &amp;quot;It’s A Party!!&amp;quot;&quot;/&gt;&lt;property id=&quot;20307&quot; value=&quot;262&quot;/&gt;&lt;/object&gt;&lt;object type=&quot;3&quot; unique_id=&quot;10094&quot;&gt;&lt;property id=&quot;20148&quot; value=&quot;5&quot;/&gt;&lt;property id=&quot;20300&quot; value=&quot;Slide 5&quot;/&gt;&lt;property id=&quot;20307&quot; value=&quot;264&quot;/&gt;&lt;/object&gt;&lt;object type=&quot;3&quot; unique_id=&quot;10095&quot;&gt;&lt;property id=&quot;20148&quot; value=&quot;5&quot;/&gt;&lt;property id=&quot;20300&quot; value=&quot;Slide 6 - &amp;quot;It’s A Party!!&amp;quot;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189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The Birthday Problem</vt:lpstr>
      <vt:lpstr>It’s A Party!!</vt:lpstr>
      <vt:lpstr>It’s A Party!!</vt:lpstr>
      <vt:lpstr>It’s A Party!!</vt:lpstr>
      <vt:lpstr>PowerPoint Presentation</vt:lpstr>
      <vt:lpstr>It’s A Party!!</vt:lpstr>
      <vt:lpstr>Expectations?</vt:lpstr>
      <vt:lpstr>Reality</vt:lpstr>
      <vt:lpstr>Calculating  the Probability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The Birthday Paradox</dc:title>
  <dc:creator>Me</dc:creator>
  <cp:lastModifiedBy>Christian Bushardt</cp:lastModifiedBy>
  <cp:revision>18</cp:revision>
  <dcterms:created xsi:type="dcterms:W3CDTF">2019-07-17T23:03:02Z</dcterms:created>
  <dcterms:modified xsi:type="dcterms:W3CDTF">2019-07-18T23:43:21Z</dcterms:modified>
</cp:coreProperties>
</file>